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3"/>
  </p:notesMasterIdLst>
  <p:handoutMasterIdLst>
    <p:handoutMasterId r:id="rId14"/>
  </p:handoutMasterIdLst>
  <p:sldIdLst>
    <p:sldId id="275" r:id="rId2"/>
    <p:sldId id="293" r:id="rId3"/>
    <p:sldId id="286" r:id="rId4"/>
    <p:sldId id="291" r:id="rId5"/>
    <p:sldId id="287" r:id="rId6"/>
    <p:sldId id="288" r:id="rId7"/>
    <p:sldId id="289" r:id="rId8"/>
    <p:sldId id="290" r:id="rId9"/>
    <p:sldId id="285" r:id="rId10"/>
    <p:sldId id="294" r:id="rId11"/>
    <p:sldId id="28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32"/>
    <a:srgbClr val="FFD500"/>
    <a:srgbClr val="1BCFE9"/>
    <a:srgbClr val="0EAE9F"/>
    <a:srgbClr val="13B09B"/>
    <a:srgbClr val="0290F8"/>
    <a:srgbClr val="FE59D0"/>
    <a:srgbClr val="F55455"/>
    <a:srgbClr val="02B64E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5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143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F6539C-1352-4786-AE30-F36163AC4D4E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0A69E640-A6FB-4C5C-B92E-8FE9D030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56E2FA8D-92F1-425E-9A0F-E044F4FD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039500CB-9743-47D0-A01F-E94D2285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9A98C301-94BA-4E6C-ADB3-60943B87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-www-live-s.legocdn.com/sc/media/files/support/spike-prime/le_spike_prime_set_element_overview_classroom_poster_18x24inch-a7ecd36fbf6d15fd4c7617f4cb882531.pdf" TargetMode="External"/><Relationship Id="rId2" Type="http://schemas.openxmlformats.org/officeDocument/2006/relationships/hyperlink" Target="https://www.lego.com/en-us/service/replacementpa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-www-live-s.legocdn.com/sc/media/files/support/spike-prime/le_spike_prime_expansion_set_element_overview_classroom_poster_18x24inch-1ffffebb088c5875820d767462b0a1d3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Montagem mais fácil com Spike prime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7388-74A9-4935-86E0-9BBF25ED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Onde comprar essas partes?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4D87-85D6-425E-B18C-0C66877D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Repositório LEGO: </a:t>
            </a:r>
            <a:r>
              <a:rPr lang="es-419" dirty="0">
                <a:hlinkClick r:id="rId2"/>
              </a:rPr>
              <a:t>https://www.lego.com/en-us/service/replacementparts</a:t>
            </a:r>
            <a:endParaRPr lang="es-419" dirty="0"/>
          </a:p>
          <a:p>
            <a:r>
              <a:rPr lang="es-419" dirty="0"/>
              <a:t>SPIKE Prime Set – 45678</a:t>
            </a:r>
          </a:p>
          <a:p>
            <a:pPr lvl="1"/>
            <a:r>
              <a:rPr lang="en-US" dirty="0"/>
              <a:t>Inventário: </a:t>
            </a:r>
            <a:r>
              <a:rPr lang="es-419" dirty="0">
                <a:hlinkClick r:id="rId3"/>
              </a:rPr>
              <a:t>https://le-www-live-s.legocdn.com/sc/media/files/support/spike-prime/le_spike_prime_set_element_overview_classroom_poster_18x24inch-a7ecd36fbf6d15fd4c7617f4cb882531.pdf</a:t>
            </a:r>
            <a:endParaRPr lang="es-419" dirty="0"/>
          </a:p>
          <a:p>
            <a:r>
              <a:rPr lang="en-US" dirty="0"/>
              <a:t>SPIKE Prime Expansion – 45680</a:t>
            </a:r>
          </a:p>
          <a:p>
            <a:pPr lvl="1"/>
            <a:r>
              <a:rPr lang="en-US" dirty="0"/>
              <a:t>Inventário:</a:t>
            </a:r>
            <a:r>
              <a:rPr lang="es-419" dirty="0"/>
              <a:t> </a:t>
            </a:r>
            <a:r>
              <a:rPr lang="es-419" dirty="0">
                <a:hlinkClick r:id="rId4"/>
              </a:rPr>
              <a:t>https://le-www-live-s.legocdn.com/sc/media/files/support/spike-prime/le_spike_prime_expansion_set_element_overview_classroom_poster_18x24inch-1ffffebb088c5875820d767462b0a1d3.pdf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51E65-EDB1-4148-A5E8-BE2DAD61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675D-FACA-4FB3-80A3-8FF9D5B2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3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Esse tutorial foi criado por Sanjay Seshan e Arvind Seshan para SPIKE Prime Lessons</a:t>
            </a:r>
          </a:p>
          <a:p>
            <a:r>
              <a:rPr lang="en-US" sz="1600" dirty="0"/>
              <a:t>Mais tutoriais em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  <a:p>
            <a:r>
              <a:rPr lang="en-US" sz="1600" dirty="0"/>
              <a:t>Traduzido para o português por Lucas Colonna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A2B-92C0-4082-B59B-C6E2DBF0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Peças quadradas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FB47-1B77-4415-9FEF-1275B8DE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51752" cy="5082601"/>
          </a:xfrm>
        </p:spPr>
        <p:txBody>
          <a:bodyPr/>
          <a:lstStyle/>
          <a:p>
            <a:r>
              <a:rPr lang="pt-BR" dirty="0"/>
              <a:t>O Hub, motores e sensores são quadrados com pinos Technic em todos os lados. Isso facilita a montagem com eles.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B8BBD-ADCA-478E-B5AE-DCC71C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9B5-9C42-4EA6-84D7-7AD9F08E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B2620AB9-7965-47C7-A5C7-8FE5388E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06" y="221066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8E89A440-28C1-4610-97D8-FDD60794C649}"/>
              </a:ext>
            </a:extLst>
          </p:cNvPr>
          <p:cNvSpPr/>
          <p:nvPr/>
        </p:nvSpPr>
        <p:spPr>
          <a:xfrm>
            <a:off x="5004315" y="1914373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53138-1CE2-4008-9BB2-50CB7CD2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TECHNIC (</a:t>
            </a:r>
            <a:r>
              <a:rPr lang="es-419" dirty="0"/>
              <a:t>39794 e 39790)</a:t>
            </a:r>
            <a:endParaRPr lang="en-US" dirty="0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7D3BA56A-DBDA-4999-8802-374BF0E2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7" t="58003" r="59533" b="3558"/>
          <a:stretch/>
        </p:blipFill>
        <p:spPr>
          <a:xfrm>
            <a:off x="5959340" y="2494352"/>
            <a:ext cx="1673243" cy="20720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7EE3E-CF34-495C-B46B-8C44EA8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A23D-827F-4F55-90FC-B313CF8C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3D4D947A-5BC1-408A-AC39-BF63EEB0E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68" t="7653" r="47859" b="63473"/>
          <a:stretch/>
        </p:blipFill>
        <p:spPr>
          <a:xfrm>
            <a:off x="5550120" y="2838546"/>
            <a:ext cx="1115066" cy="1565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F65BE-C4D9-4FBE-86A8-E917097881CA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Grandes </a:t>
            </a:r>
            <a:r>
              <a:rPr lang="en-US" dirty="0"/>
              <a:t>frames Technic </a:t>
            </a:r>
            <a:r>
              <a:rPr lang="pt-BR" dirty="0"/>
              <a:t>permitem</a:t>
            </a:r>
            <a:r>
              <a:rPr lang="en-US" dirty="0"/>
              <a:t> uma montagem mais rápida e resistente.</a:t>
            </a:r>
          </a:p>
          <a:p>
            <a:r>
              <a:rPr lang="en-US" dirty="0"/>
              <a:t>O frame magenta é 11 X 7. O frame azul é 15 X 11.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2" name="Picture 11" descr="A picture containing table, sitting, cake, remote&#10;&#10;Description automatically generated">
            <a:extLst>
              <a:ext uri="{FF2B5EF4-FFF2-40B4-BE49-F238E27FC236}">
                <a16:creationId xmlns:a16="http://schemas.microsoft.com/office/drawing/2014/main" id="{F94A601A-4917-4B4C-B15A-63469835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982" y="2464001"/>
            <a:ext cx="5952565" cy="33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CF0EBAA-213E-4796-BE02-9630B24EC14C}"/>
              </a:ext>
            </a:extLst>
          </p:cNvPr>
          <p:cNvSpPr/>
          <p:nvPr/>
        </p:nvSpPr>
        <p:spPr>
          <a:xfrm>
            <a:off x="317965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B5A9B-DBD6-4218-8E3C-2AA8BFF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Biscoito (</a:t>
            </a:r>
            <a:r>
              <a:rPr lang="es-419" dirty="0"/>
              <a:t>39793)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282DD-385B-4720-A849-12B45D9D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F12BD-AC76-4093-9455-A9219FEF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F6563D-911F-49CF-962F-265B3CE6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2" t="62524" r="61691"/>
          <a:stretch/>
        </p:blipFill>
        <p:spPr>
          <a:xfrm>
            <a:off x="5871883" y="2534898"/>
            <a:ext cx="2163232" cy="220446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9C663E-8D94-4D8C-9177-EF6F2C6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34" y="1140006"/>
            <a:ext cx="4576033" cy="5082601"/>
          </a:xfrm>
        </p:spPr>
        <p:txBody>
          <a:bodyPr/>
          <a:lstStyle/>
          <a:p>
            <a:r>
              <a:rPr lang="pt-BR" dirty="0"/>
              <a:t>Essa peça Technic 3X3 torna mais fácil mudar de direção durante a montagem.</a:t>
            </a:r>
          </a:p>
        </p:txBody>
      </p:sp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F9A9ADF7-9419-4F9B-AD2C-897CC2882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5" t="21460" r="25170" b="9346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374A079B-1D08-48A5-9611-7FDF43EB5012}"/>
              </a:ext>
            </a:extLst>
          </p:cNvPr>
          <p:cNvSpPr/>
          <p:nvPr/>
        </p:nvSpPr>
        <p:spPr>
          <a:xfrm>
            <a:off x="5290162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E3B0-C62F-40BD-BE36-213AAEE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Bola e suporte para movimentação(</a:t>
            </a:r>
            <a:r>
              <a:rPr lang="es-419" dirty="0"/>
              <a:t>39370 and 52629)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B91D4-0168-43BA-BEBF-B4F8EF63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7A206-7D2E-4B1D-9262-4FA8F2B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1079407-8735-4265-BAF3-58DA7749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4" t="13068" r="26680" b="71681"/>
          <a:stretch/>
        </p:blipFill>
        <p:spPr>
          <a:xfrm>
            <a:off x="5531025" y="2154153"/>
            <a:ext cx="2561664" cy="2287514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24DD-BCDE-4C4A-9EDC-A47DD1F81640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360112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Bola e suporte leves</a:t>
            </a:r>
          </a:p>
          <a:p>
            <a:r>
              <a:rPr lang="pt-BR" dirty="0"/>
              <a:t>A bola não irá enferrujar</a:t>
            </a:r>
          </a:p>
          <a:p>
            <a:r>
              <a:rPr lang="pt-BR" dirty="0"/>
              <a:t>Diferente do modelo do EV3 não um furo no topo para empurrar a bola para fora.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Para remover a bola, deslize uma linha fina ou pedaço de fio dental em uma das ranhuras até a ranhura oposta. Puxe em ambos os lados da corda e a bola dever sair 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7" name="Picture 16" descr="A picture containing gear, food, light&#10;&#10;Description automatically generated">
            <a:extLst>
              <a:ext uri="{FF2B5EF4-FFF2-40B4-BE49-F238E27FC236}">
                <a16:creationId xmlns:a16="http://schemas.microsoft.com/office/drawing/2014/main" id="{D92A96B1-530D-4623-B934-E9FDAC23B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1184" r="27741" b="17040"/>
          <a:stretch/>
        </p:blipFill>
        <p:spPr>
          <a:xfrm>
            <a:off x="3647293" y="1727902"/>
            <a:ext cx="1274910" cy="15411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1183-4F0D-4D5B-9F04-557C59A83BD4}"/>
              </a:ext>
            </a:extLst>
          </p:cNvPr>
          <p:cNvCxnSpPr>
            <a:cxnSpLocks/>
          </p:cNvCxnSpPr>
          <p:nvPr/>
        </p:nvCxnSpPr>
        <p:spPr>
          <a:xfrm flipV="1">
            <a:off x="3198759" y="2276012"/>
            <a:ext cx="1066985" cy="6784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ark, food, light, black&#10;&#10;Description automatically generated">
            <a:extLst>
              <a:ext uri="{FF2B5EF4-FFF2-40B4-BE49-F238E27FC236}">
                <a16:creationId xmlns:a16="http://schemas.microsoft.com/office/drawing/2014/main" id="{0419A6C7-6310-4F39-812B-7EF5FC8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12440" r="31177" b="31612"/>
          <a:stretch/>
        </p:blipFill>
        <p:spPr>
          <a:xfrm>
            <a:off x="3827133" y="4701993"/>
            <a:ext cx="1443118" cy="10977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6E4C5-E36B-41CB-B25A-EAB0CA4A9EB7}"/>
              </a:ext>
            </a:extLst>
          </p:cNvPr>
          <p:cNvCxnSpPr/>
          <p:nvPr/>
        </p:nvCxnSpPr>
        <p:spPr>
          <a:xfrm flipH="1" flipV="1">
            <a:off x="4114800" y="4580964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30DF08-6F3D-4A60-82CD-263C28DCD727}"/>
              </a:ext>
            </a:extLst>
          </p:cNvPr>
          <p:cNvCxnSpPr/>
          <p:nvPr/>
        </p:nvCxnSpPr>
        <p:spPr>
          <a:xfrm flipH="1" flipV="1">
            <a:off x="4785692" y="5468471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22F0D79-B4FC-4444-9207-3DB6E902E378}"/>
              </a:ext>
            </a:extLst>
          </p:cNvPr>
          <p:cNvSpPr/>
          <p:nvPr/>
        </p:nvSpPr>
        <p:spPr>
          <a:xfrm>
            <a:off x="350609" y="1875724"/>
            <a:ext cx="3232057" cy="3232057"/>
          </a:xfrm>
          <a:prstGeom prst="ellipse">
            <a:avLst/>
          </a:prstGeom>
          <a:solidFill>
            <a:srgbClr val="FF9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BE9D-4859-4CA3-892A-E4A0A56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Clips para fios (</a:t>
            </a:r>
            <a:r>
              <a:rPr lang="es-419" dirty="0"/>
              <a:t>49283)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88D2-A908-4ABE-84C8-493B293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D45B4-3FF3-4E53-A29B-69E5F1D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47603-76C7-4EF0-810E-732BDA867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4" t="4658" r="65122" b="69720"/>
          <a:stretch/>
        </p:blipFill>
        <p:spPr>
          <a:xfrm rot="16200000">
            <a:off x="6367229" y="4385198"/>
            <a:ext cx="851647" cy="131781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D7650B-6FDE-40E7-94A6-7B1A74F2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847" y="1230198"/>
            <a:ext cx="4578277" cy="5082601"/>
          </a:xfrm>
        </p:spPr>
        <p:txBody>
          <a:bodyPr/>
          <a:lstStyle/>
          <a:p>
            <a:r>
              <a:rPr lang="pt-BR" dirty="0"/>
              <a:t>Esse clipes facilitam a organização dos fios em seu robô.</a:t>
            </a:r>
          </a:p>
          <a:p>
            <a:r>
              <a:rPr lang="pt-BR" dirty="0"/>
              <a:t>Somente um cabo encaixa em cada clipe</a:t>
            </a:r>
          </a:p>
          <a:p>
            <a:r>
              <a:rPr lang="pt-BR" dirty="0"/>
              <a:t>Você recebe 12 clipes no kit SPIKE Prime (2 de cada cor). Você pode usa-los para identificar partes dos seu robô. (Exemplo: Motores grandes podem ser verdes, Motores Médios podem ser vermelhos etc.</a:t>
            </a:r>
          </a:p>
        </p:txBody>
      </p:sp>
      <p:pic>
        <p:nvPicPr>
          <p:cNvPr id="6" name="Picture 5" descr="A group of items on a tabletop&#10;&#10;Description automatically generated">
            <a:extLst>
              <a:ext uri="{FF2B5EF4-FFF2-40B4-BE49-F238E27FC236}">
                <a16:creationId xmlns:a16="http://schemas.microsoft.com/office/drawing/2014/main" id="{DFE6F799-D559-40F1-81DE-C987E331E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t="6060" r="19214" b="11084"/>
          <a:stretch/>
        </p:blipFill>
        <p:spPr>
          <a:xfrm rot="21060024">
            <a:off x="523319" y="2152577"/>
            <a:ext cx="2886634" cy="26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3D91A47-8C1D-45C5-9C56-8BFA0DACF3A5}"/>
              </a:ext>
            </a:extLst>
          </p:cNvPr>
          <p:cNvSpPr/>
          <p:nvPr/>
        </p:nvSpPr>
        <p:spPr>
          <a:xfrm>
            <a:off x="5391665" y="1894939"/>
            <a:ext cx="3232057" cy="32320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64E68-7E2C-45E2-A195-DDD45ED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Rodas</a:t>
            </a:r>
            <a:r>
              <a:rPr lang="en-US" dirty="0"/>
              <a:t> (</a:t>
            </a:r>
            <a:r>
              <a:rPr lang="es-419"/>
              <a:t>39367 e 49295</a:t>
            </a:r>
            <a:r>
              <a:rPr lang="es-419" dirty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750F-86CD-465E-A58C-1BF70A2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BBA0-287C-4FB0-A30F-513C85D3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BA5D127-E093-452D-A2D5-8883D3735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8" t="60890" r="18523" b="8612"/>
          <a:stretch/>
        </p:blipFill>
        <p:spPr>
          <a:xfrm>
            <a:off x="6045879" y="2131038"/>
            <a:ext cx="2577843" cy="2474866"/>
          </a:xfrm>
          <a:prstGeom prst="rect">
            <a:avLst/>
          </a:prstGeom>
        </p:spPr>
      </p:pic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05B85A48-9465-4B05-9E24-754CD7A7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9" t="60890" r="37593" b="8612"/>
          <a:stretch/>
        </p:blipFill>
        <p:spPr>
          <a:xfrm>
            <a:off x="5330079" y="2816516"/>
            <a:ext cx="1918400" cy="2654501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393A73-8AF1-44B7-95AB-A3B9F42D9E9D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pneu de borracha é moldado junto ao aro. Portanto não há como escorregar para fora do aro como em outros pneus LEGO.</a:t>
            </a:r>
          </a:p>
          <a:p>
            <a:r>
              <a:rPr lang="pt-BR" dirty="0"/>
              <a:t>O pneu pequeno mede 56 X14 (mesmo tamanho da roda do kit EV3)</a:t>
            </a:r>
          </a:p>
          <a:p>
            <a:r>
              <a:rPr lang="pt-BR" dirty="0"/>
              <a:t>O pneu grande mede 88 X 14</a:t>
            </a:r>
          </a:p>
        </p:txBody>
      </p:sp>
    </p:spTree>
    <p:extLst>
      <p:ext uri="{BB962C8B-B14F-4D97-AF65-F5344CB8AC3E}">
        <p14:creationId xmlns:p14="http://schemas.microsoft.com/office/powerpoint/2010/main" val="33813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8C35949-99FE-4A2C-A6C0-35DD0166EA0F}"/>
              </a:ext>
            </a:extLst>
          </p:cNvPr>
          <p:cNvSpPr/>
          <p:nvPr/>
        </p:nvSpPr>
        <p:spPr>
          <a:xfrm>
            <a:off x="269927" y="1763665"/>
            <a:ext cx="3232057" cy="3232057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B41D6-0B88-451B-91E7-E2A1AC4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Engrenagem(</a:t>
            </a:r>
            <a:r>
              <a:rPr lang="es-419" dirty="0"/>
              <a:t>46372)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DDD23-65E4-4D73-B44C-3A4C72FB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64547-4988-4A97-85F2-87A28D7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6E89B-3771-4D5F-829A-E32CE77C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3" r="16912" b="56142"/>
          <a:stretch/>
        </p:blipFill>
        <p:spPr>
          <a:xfrm>
            <a:off x="754716" y="2274272"/>
            <a:ext cx="2149337" cy="22558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3F96F2-D6CD-4A90-AA20-DD3FF53C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6" y="1140006"/>
            <a:ext cx="4477421" cy="5082601"/>
          </a:xfrm>
        </p:spPr>
        <p:txBody>
          <a:bodyPr/>
          <a:lstStyle/>
          <a:p>
            <a:r>
              <a:rPr lang="pt-BR" dirty="0"/>
              <a:t>Essa nova engrenagem de 28 dentes abre novas possiblidades de relações.</a:t>
            </a:r>
          </a:p>
        </p:txBody>
      </p:sp>
    </p:spTree>
    <p:extLst>
      <p:ext uri="{BB962C8B-B14F-4D97-AF65-F5344CB8AC3E}">
        <p14:creationId xmlns:p14="http://schemas.microsoft.com/office/powerpoint/2010/main" val="137302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D1CC7FE-F28E-43D2-8357-4271F26AB3F7}"/>
              </a:ext>
            </a:extLst>
          </p:cNvPr>
          <p:cNvSpPr/>
          <p:nvPr/>
        </p:nvSpPr>
        <p:spPr>
          <a:xfrm>
            <a:off x="3096684" y="2990550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C6049-26F7-4CD7-A692-6CDE3443866A}"/>
              </a:ext>
            </a:extLst>
          </p:cNvPr>
          <p:cNvSpPr/>
          <p:nvPr/>
        </p:nvSpPr>
        <p:spPr>
          <a:xfrm>
            <a:off x="5497125" y="1741253"/>
            <a:ext cx="3232057" cy="3232057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66CA3-54B3-4E3F-A9F2-185664FF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Outros elementos novos do Spike prime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65307DDD-BB15-4027-9E96-214325EB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12" t="7989" r="60142" b="44375"/>
          <a:stretch/>
        </p:blipFill>
        <p:spPr>
          <a:xfrm>
            <a:off x="6328741" y="2086998"/>
            <a:ext cx="1568824" cy="25405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C20E5-487B-4856-8BD3-E4DDE255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1/20/2020)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800F-A073-46E4-8B68-2A1053C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8A988B-B94A-44E5-8BD6-45D82D73A597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Base Technic (39369): base que pode ser usada para criar modelos estáveis.</a:t>
            </a:r>
          </a:p>
          <a:p>
            <a:r>
              <a:rPr lang="pt-BR" dirty="0"/>
              <a:t>Bloco integrador com eixo em X (39789). Permite ao construtor integrar peças Technic com o sistema de blocos.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5A746-F32E-4B5D-800B-3B8C07763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4" t="71064" r="11005"/>
          <a:stretch/>
        </p:blipFill>
        <p:spPr>
          <a:xfrm>
            <a:off x="3779245" y="4136680"/>
            <a:ext cx="1687124" cy="9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517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763</TotalTime>
  <Words>715</Words>
  <Application>Microsoft Office PowerPoint</Application>
  <PresentationFormat>Apresentação na tela (4:3)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Helvetica Neue</vt:lpstr>
      <vt:lpstr>Wingdings 2</vt:lpstr>
      <vt:lpstr>Dividend</vt:lpstr>
      <vt:lpstr>Montagem mais fácil com Spike prime</vt:lpstr>
      <vt:lpstr>Peças quadradas </vt:lpstr>
      <vt:lpstr>FRAMES TECHNIC (39794 e 39790)</vt:lpstr>
      <vt:lpstr>Biscoito (39793)</vt:lpstr>
      <vt:lpstr>Bola e suporte para movimentação(39370 and 52629)</vt:lpstr>
      <vt:lpstr>Clips para fios (49283)</vt:lpstr>
      <vt:lpstr>Rodas (39367 e 49295)</vt:lpstr>
      <vt:lpstr>Engrenagem(46372)</vt:lpstr>
      <vt:lpstr>Outros elementos novos do Spike prime</vt:lpstr>
      <vt:lpstr>Onde comprar essas partes?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Lucas Colonna</cp:lastModifiedBy>
  <cp:revision>57</cp:revision>
  <dcterms:created xsi:type="dcterms:W3CDTF">2019-12-31T03:18:51Z</dcterms:created>
  <dcterms:modified xsi:type="dcterms:W3CDTF">2020-06-05T19:25:34Z</dcterms:modified>
</cp:coreProperties>
</file>